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58" r:id="rId3"/>
    <p:sldId id="261" r:id="rId4"/>
    <p:sldId id="262" r:id="rId5"/>
    <p:sldId id="263" r:id="rId6"/>
  </p:sldIdLst>
  <p:sldSz cx="9144000" cy="6858000" type="screen4x3"/>
  <p:notesSz cx="6858000" cy="93138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62" autoAdjust="0"/>
  </p:normalViewPr>
  <p:slideViewPr>
    <p:cSldViewPr>
      <p:cViewPr>
        <p:scale>
          <a:sx n="71" d="100"/>
          <a:sy n="71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922E-8975-4E5D-BD96-AEC549079B79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D6694-5D5F-4A30-A78F-010D9ADC7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56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-35207"/>
            <a:ext cx="9144000" cy="10687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6355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</a:t>
            </a:r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ชำระเงิน</a:t>
            </a:r>
            <a:endParaRPr lang="en-US" sz="3600" u="sng" dirty="0"/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154562" y="1045866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 วิธีการชำระเงินด้วยเงินสด</a:t>
            </a:r>
            <a:endParaRPr lang="en-US" u="sng" dirty="0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5774026" y="2702551"/>
            <a:ext cx="2881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1</a:t>
            </a:r>
          </a:p>
          <a:p>
            <a:r>
              <a:rPr lang="th-TH" sz="1800" dirty="0" smtClean="0">
                <a:cs typeface="+mj-cs"/>
              </a:rPr>
              <a:t>กดปุ่ม </a:t>
            </a:r>
            <a:r>
              <a:rPr lang="en-US" sz="1800" dirty="0" smtClean="0">
                <a:cs typeface="+mj-cs"/>
              </a:rPr>
              <a:t>Pay </a:t>
            </a:r>
            <a:r>
              <a:rPr lang="th-TH" sz="1800" dirty="0" smtClean="0">
                <a:cs typeface="+mj-cs"/>
              </a:rPr>
              <a:t>สีเขียว เพื่อทำการรับชำระเงิน</a:t>
            </a:r>
            <a:r>
              <a:rPr lang="en-US" sz="1800" dirty="0" smtClean="0">
                <a:cs typeface="+mj-cs"/>
              </a:rPr>
              <a:t> </a:t>
            </a:r>
            <a:endParaRPr lang="en-US" sz="1800" dirty="0">
              <a:cs typeface="+mj-cs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723857" y="2642385"/>
            <a:ext cx="2931570" cy="706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5723857" y="4635999"/>
            <a:ext cx="2931570" cy="1601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5723857" y="4635999"/>
            <a:ext cx="27368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2</a:t>
            </a:r>
          </a:p>
          <a:p>
            <a:r>
              <a:rPr lang="th-TH" sz="1800" dirty="0" smtClean="0">
                <a:cs typeface="+mj-cs"/>
              </a:rPr>
              <a:t>- กดปุ่มข้าม กรณีที่ไม่ต้องการใช้ระบบสมาชิก</a:t>
            </a:r>
          </a:p>
          <a:p>
            <a:r>
              <a:rPr lang="th-TH" sz="1800" dirty="0" smtClean="0">
                <a:cs typeface="+mj-cs"/>
              </a:rPr>
              <a:t>- กรณีสมัครสมาชิกใหม่ ดูหัวข้อ 999</a:t>
            </a:r>
          </a:p>
          <a:p>
            <a:r>
              <a:rPr lang="th-TH" sz="1800" dirty="0" smtClean="0">
                <a:cs typeface="+mj-cs"/>
              </a:rPr>
              <a:t>- กรณีเป็นสมาชิกอยู่แล้ว ดูหัวข้อ999</a:t>
            </a:r>
            <a:endParaRPr lang="en-US" sz="1800" dirty="0">
              <a:cs typeface="+mj-cs"/>
            </a:endParaRPr>
          </a:p>
        </p:txBody>
      </p:sp>
      <p:pic>
        <p:nvPicPr>
          <p:cNvPr id="18" name="รูปภาพ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79" y="1908103"/>
            <a:ext cx="4395945" cy="21750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สี่เหลี่ยมผืนผ้า 19"/>
          <p:cNvSpPr/>
          <p:nvPr/>
        </p:nvSpPr>
        <p:spPr>
          <a:xfrm>
            <a:off x="4499992" y="3782950"/>
            <a:ext cx="288032" cy="2941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ตัวเชื่อมต่อหักมุม 21"/>
          <p:cNvCxnSpPr>
            <a:stCxn id="20" idx="3"/>
            <a:endCxn id="15" idx="1"/>
          </p:cNvCxnSpPr>
          <p:nvPr/>
        </p:nvCxnSpPr>
        <p:spPr>
          <a:xfrm flipV="1">
            <a:off x="4788024" y="2995634"/>
            <a:ext cx="935833" cy="934377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รูปภาพ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79" y="4394026"/>
            <a:ext cx="4395945" cy="1987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สี่เหลี่ยมผืนผ้า 28"/>
          <p:cNvSpPr/>
          <p:nvPr/>
        </p:nvSpPr>
        <p:spPr>
          <a:xfrm>
            <a:off x="539552" y="4797152"/>
            <a:ext cx="4104456" cy="11521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ตัวเชื่อมต่อตรง 27"/>
          <p:cNvCxnSpPr>
            <a:stCxn id="29" idx="3"/>
            <a:endCxn id="33" idx="1"/>
          </p:cNvCxnSpPr>
          <p:nvPr/>
        </p:nvCxnSpPr>
        <p:spPr>
          <a:xfrm>
            <a:off x="4644008" y="5373216"/>
            <a:ext cx="1079849" cy="14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1191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0286" y="24968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1.วิธีการ</a:t>
            </a:r>
            <a:r>
              <a:rPr lang="th-TH" sz="36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ชำระเงินด้วยเงินสด</a:t>
            </a:r>
            <a:endParaRPr lang="en-US" sz="3600" u="sng" dirty="0"/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5796135" y="2024844"/>
            <a:ext cx="2727145" cy="1692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786437" y="2031403"/>
            <a:ext cx="27368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3</a:t>
            </a:r>
          </a:p>
          <a:p>
            <a:r>
              <a:rPr lang="th-TH" sz="1800" dirty="0" smtClean="0">
                <a:cs typeface="+mj-cs"/>
              </a:rPr>
              <a:t>- วิธีที่ 1 กดคีย์ยอดเงินที่ลูกค้าชำระจากแป้นพิมพ์</a:t>
            </a:r>
          </a:p>
          <a:p>
            <a:r>
              <a:rPr lang="th-TH" sz="1800" dirty="0">
                <a:cs typeface="+mj-cs"/>
              </a:rPr>
              <a:t>- </a:t>
            </a:r>
            <a:r>
              <a:rPr lang="th-TH" sz="1800" dirty="0" smtClean="0">
                <a:cs typeface="+mj-cs"/>
              </a:rPr>
              <a:t>วิธีที่ </a:t>
            </a:r>
            <a:r>
              <a:rPr lang="th-TH" sz="1800" dirty="0">
                <a:cs typeface="+mj-cs"/>
              </a:rPr>
              <a:t>2</a:t>
            </a:r>
            <a:r>
              <a:rPr lang="th-TH" sz="1800" dirty="0" smtClean="0">
                <a:cs typeface="+mj-cs"/>
              </a:rPr>
              <a:t> กดเลือกธนบัตรตามที่ลูก</a:t>
            </a:r>
            <a:r>
              <a:rPr lang="th-TH" sz="1800" dirty="0">
                <a:cs typeface="+mj-cs"/>
              </a:rPr>
              <a:t>ค้า</a:t>
            </a:r>
            <a:r>
              <a:rPr lang="th-TH" sz="1800" dirty="0" smtClean="0">
                <a:cs typeface="+mj-cs"/>
              </a:rPr>
              <a:t>ชำระเงินตามจริง</a:t>
            </a:r>
            <a:endParaRPr lang="th-TH" sz="1800" dirty="0">
              <a:cs typeface="+mj-cs"/>
            </a:endParaRPr>
          </a:p>
          <a:p>
            <a:endParaRPr lang="th-TH" sz="1800" dirty="0" smtClean="0">
              <a:cs typeface="+mj-cs"/>
            </a:endParaRPr>
          </a:p>
          <a:p>
            <a:endParaRPr lang="en-US" sz="1800" dirty="0">
              <a:cs typeface="+mj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04478"/>
            <a:ext cx="4746857" cy="2024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สี่เหลี่ยมผืนผ้า 15"/>
          <p:cNvSpPr/>
          <p:nvPr/>
        </p:nvSpPr>
        <p:spPr>
          <a:xfrm>
            <a:off x="3275856" y="2276872"/>
            <a:ext cx="1512168" cy="12241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ตัวเชื่อมต่อตรง 18"/>
          <p:cNvCxnSpPr>
            <a:stCxn id="16" idx="3"/>
          </p:cNvCxnSpPr>
          <p:nvPr/>
        </p:nvCxnSpPr>
        <p:spPr>
          <a:xfrm>
            <a:off x="4788024" y="2888940"/>
            <a:ext cx="9984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 flipV="1">
            <a:off x="4424582" y="3653405"/>
            <a:ext cx="723482" cy="1759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ตัวเชื่อมต่อหักมุม 20"/>
          <p:cNvCxnSpPr>
            <a:endCxn id="26" idx="1"/>
          </p:cNvCxnSpPr>
          <p:nvPr/>
        </p:nvCxnSpPr>
        <p:spPr>
          <a:xfrm>
            <a:off x="5148064" y="3741393"/>
            <a:ext cx="638373" cy="47189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สี่เหลี่ยมผืนผ้า 25"/>
          <p:cNvSpPr/>
          <p:nvPr/>
        </p:nvSpPr>
        <p:spPr>
          <a:xfrm>
            <a:off x="5786437" y="3917454"/>
            <a:ext cx="2727145" cy="591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5796136" y="3919339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u="sng" dirty="0">
                <a:cs typeface="+mj-cs"/>
              </a:rPr>
              <a:t>ขั้นตอนที่ </a:t>
            </a:r>
            <a:r>
              <a:rPr lang="th-TH" sz="1800" b="1" u="sng" dirty="0" smtClean="0">
                <a:cs typeface="+mj-cs"/>
              </a:rPr>
              <a:t>4</a:t>
            </a:r>
            <a:endParaRPr lang="th-TH" sz="1800" b="1" u="sng" dirty="0">
              <a:cs typeface="+mj-cs"/>
            </a:endParaRPr>
          </a:p>
          <a:p>
            <a:r>
              <a:rPr lang="th-TH" sz="1800" dirty="0" smtClean="0">
                <a:cs typeface="+mj-cs"/>
              </a:rPr>
              <a:t>- กดชำระเงิน</a:t>
            </a:r>
            <a:endParaRPr lang="th-TH" sz="1800" dirty="0">
              <a:cs typeface="+mj-cs"/>
            </a:endParaRPr>
          </a:p>
        </p:txBody>
      </p:sp>
      <p:pic>
        <p:nvPicPr>
          <p:cNvPr id="32" name="รูปภาพ 3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" t="2116" r="4743" b="3753"/>
          <a:stretch/>
        </p:blipFill>
        <p:spPr>
          <a:xfrm>
            <a:off x="1856433" y="4195976"/>
            <a:ext cx="2085975" cy="2129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5" name="สี่เหลี่ยมผืนผ้า 34"/>
          <p:cNvSpPr/>
          <p:nvPr/>
        </p:nvSpPr>
        <p:spPr>
          <a:xfrm flipV="1">
            <a:off x="2840972" y="6076294"/>
            <a:ext cx="723482" cy="2494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ตัวเชื่อมต่อหักมุม 35"/>
          <p:cNvCxnSpPr>
            <a:endCxn id="37" idx="1"/>
          </p:cNvCxnSpPr>
          <p:nvPr/>
        </p:nvCxnSpPr>
        <p:spPr>
          <a:xfrm flipV="1">
            <a:off x="3564454" y="5697252"/>
            <a:ext cx="2231682" cy="40767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สี่เหลี่ยมผืนผ้า 36"/>
          <p:cNvSpPr/>
          <p:nvPr/>
        </p:nvSpPr>
        <p:spPr>
          <a:xfrm>
            <a:off x="5796136" y="4653136"/>
            <a:ext cx="2727145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TextBox 37"/>
          <p:cNvSpPr txBox="1"/>
          <p:nvPr/>
        </p:nvSpPr>
        <p:spPr>
          <a:xfrm>
            <a:off x="5868144" y="4710043"/>
            <a:ext cx="26148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u="sng" dirty="0">
                <a:cs typeface="+mj-cs"/>
              </a:rPr>
              <a:t>ขั้นตอนที่ 5</a:t>
            </a:r>
          </a:p>
          <a:p>
            <a:r>
              <a:rPr lang="th-TH" sz="1800" dirty="0" smtClean="0">
                <a:cs typeface="+mj-cs"/>
              </a:rPr>
              <a:t>- ระบบขึ้นแจ้งยืนยันการชำระเงิน แสดง</a:t>
            </a:r>
          </a:p>
          <a:p>
            <a:r>
              <a:rPr lang="th-TH" sz="1800" dirty="0" smtClean="0">
                <a:cs typeface="+mj-cs"/>
              </a:rPr>
              <a:t>ยอดรวม ยอดชำระ และเงินทอน</a:t>
            </a:r>
          </a:p>
          <a:p>
            <a:r>
              <a:rPr lang="th-TH" sz="1800" dirty="0" smtClean="0">
                <a:cs typeface="+mj-cs"/>
              </a:rPr>
              <a:t>- กด ยืนยัน/ตกลง เมื่อต้องการยืนยัน</a:t>
            </a:r>
          </a:p>
          <a:p>
            <a:r>
              <a:rPr lang="th-TH" sz="1800" dirty="0" smtClean="0">
                <a:cs typeface="+mj-cs"/>
              </a:rPr>
              <a:t>การชำระเงิน</a:t>
            </a:r>
          </a:p>
          <a:p>
            <a:r>
              <a:rPr lang="th-TH" sz="1800" dirty="0" smtClean="0">
                <a:cs typeface="+mj-cs"/>
              </a:rPr>
              <a:t>- กด กลับ เพื่อ แก้ไขรายการสินค้าหรือ</a:t>
            </a:r>
          </a:p>
          <a:p>
            <a:r>
              <a:rPr lang="th-TH" sz="1800" dirty="0" smtClean="0">
                <a:cs typeface="+mj-cs"/>
              </a:rPr>
              <a:t>ยอดการชำระ</a:t>
            </a:r>
            <a:endParaRPr lang="th-TH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93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-35207"/>
            <a:ext cx="9144000" cy="10687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6355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2.วิธีการชำระเงิน</a:t>
            </a:r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ด้วย</a:t>
            </a:r>
            <a:endParaRPr lang="en-US" sz="3600" u="sng" dirty="0"/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23" name="สี่เหลี่ยมผืนผ้า 22"/>
          <p:cNvSpPr/>
          <p:nvPr/>
        </p:nvSpPr>
        <p:spPr>
          <a:xfrm>
            <a:off x="5651579" y="1562557"/>
            <a:ext cx="2881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</a:t>
            </a:r>
            <a:r>
              <a:rPr lang="th-TH" sz="1800" b="1" u="sng" dirty="0">
                <a:cs typeface="+mj-cs"/>
              </a:rPr>
              <a:t>1</a:t>
            </a:r>
            <a:endParaRPr lang="th-TH" sz="1800" b="1" u="sng" dirty="0" smtClean="0">
              <a:cs typeface="+mj-cs"/>
            </a:endParaRPr>
          </a:p>
          <a:p>
            <a:r>
              <a:rPr lang="th-TH" sz="1800" dirty="0" smtClean="0">
                <a:cs typeface="+mj-cs"/>
              </a:rPr>
              <a:t>กดปุ่ม</a:t>
            </a:r>
            <a:r>
              <a:rPr lang="en-US" sz="1800" dirty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X </a:t>
            </a:r>
            <a:r>
              <a:rPr lang="th-TH" sz="1800" dirty="0" smtClean="0">
                <a:cs typeface="+mj-cs"/>
              </a:rPr>
              <a:t>เพื่อปิด การชำระแบบเงินสด</a:t>
            </a:r>
            <a:r>
              <a:rPr lang="en-US" sz="1800" dirty="0" smtClean="0">
                <a:cs typeface="+mj-cs"/>
              </a:rPr>
              <a:t> </a:t>
            </a:r>
            <a:endParaRPr lang="en-US" sz="1800" dirty="0">
              <a:cs typeface="+mj-cs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651578" y="1572137"/>
            <a:ext cx="2736845" cy="706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651577" y="2813591"/>
            <a:ext cx="2736845" cy="706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5651577" y="2843673"/>
            <a:ext cx="2881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</a:t>
            </a:r>
            <a:r>
              <a:rPr lang="th-TH" sz="1800" b="1" u="sng" dirty="0">
                <a:cs typeface="+mj-cs"/>
              </a:rPr>
              <a:t>2</a:t>
            </a:r>
            <a:endParaRPr lang="th-TH" sz="1800" b="1" u="sng" dirty="0" smtClean="0">
              <a:cs typeface="+mj-cs"/>
            </a:endParaRPr>
          </a:p>
          <a:p>
            <a:r>
              <a:rPr lang="th-TH" sz="1800" dirty="0" smtClean="0">
                <a:cs typeface="+mj-cs"/>
              </a:rPr>
              <a:t>กด +เพิ่มวิธีการชำระเงิน</a:t>
            </a:r>
            <a:endParaRPr lang="en-US" sz="1800" dirty="0">
              <a:cs typeface="+mj-cs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5651576" y="4726885"/>
            <a:ext cx="2881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3</a:t>
            </a:r>
          </a:p>
          <a:p>
            <a:r>
              <a:rPr lang="th-TH" sz="1800" dirty="0" smtClean="0">
                <a:cs typeface="+mj-cs"/>
              </a:rPr>
              <a:t>กดปุ่ม บัตรเครดิต หรือ อื่นๆ</a:t>
            </a:r>
            <a:endParaRPr lang="en-US" sz="1800" dirty="0">
              <a:cs typeface="+mj-cs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687110" y="4725144"/>
            <a:ext cx="2736845" cy="706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251520" y="1095083"/>
            <a:ext cx="33329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 วิธีการ</a:t>
            </a:r>
            <a:r>
              <a:rPr lang="th-TH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ชำระเงิน</a:t>
            </a:r>
            <a:r>
              <a:rPr lang="th-TH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ด้วยบัตรเครดิต</a:t>
            </a:r>
            <a:endParaRPr lang="en-US" u="sng" dirty="0"/>
          </a:p>
          <a:p>
            <a:endParaRPr lang="en-US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62557"/>
            <a:ext cx="4104456" cy="2370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สี่เหลี่ยมผืนผ้า 5"/>
          <p:cNvSpPr/>
          <p:nvPr/>
        </p:nvSpPr>
        <p:spPr>
          <a:xfrm>
            <a:off x="539552" y="2060848"/>
            <a:ext cx="216024" cy="2177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488307" y="1844824"/>
            <a:ext cx="987349" cy="2289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รูปภาพ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31" y="4096779"/>
            <a:ext cx="3876241" cy="1924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สี่เหลี่ยมผืนผ้า 30"/>
          <p:cNvSpPr/>
          <p:nvPr/>
        </p:nvSpPr>
        <p:spPr>
          <a:xfrm>
            <a:off x="1352403" y="4509120"/>
            <a:ext cx="1001148" cy="11521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ตัวเชื่อมต่อตรง 26"/>
          <p:cNvCxnSpPr>
            <a:stCxn id="31" idx="3"/>
            <a:endCxn id="29" idx="1"/>
          </p:cNvCxnSpPr>
          <p:nvPr/>
        </p:nvCxnSpPr>
        <p:spPr>
          <a:xfrm flipV="1">
            <a:off x="2353551" y="5078393"/>
            <a:ext cx="3333559" cy="67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6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1191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3639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2.วิธีการ</a:t>
            </a:r>
            <a:r>
              <a:rPr lang="th-TH" sz="36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ชำระเงินด้วยบัตรเครดิต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5220072" y="2025903"/>
            <a:ext cx="3113425" cy="16191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254678" y="2228671"/>
            <a:ext cx="2934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>
                <a:cs typeface="+mj-cs"/>
              </a:rPr>
              <a:t>ขั้นตอนที่ 4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cs typeface="+mj-cs"/>
              </a:rPr>
              <a:t>ทำ</a:t>
            </a:r>
            <a:r>
              <a:rPr lang="th-TH" sz="1800" dirty="0">
                <a:cs typeface="+mj-cs"/>
              </a:rPr>
              <a:t>การรูดบัตรเครดิตแล้วนำเลข </a:t>
            </a:r>
            <a:r>
              <a:rPr lang="en-US" sz="1800" dirty="0">
                <a:cs typeface="+mj-cs"/>
              </a:rPr>
              <a:t>Reference </a:t>
            </a:r>
            <a:r>
              <a:rPr lang="th-TH" sz="1800" dirty="0">
                <a:cs typeface="+mj-cs"/>
              </a:rPr>
              <a:t>บนหัวใบเสร็จ มา</a:t>
            </a:r>
            <a:r>
              <a:rPr lang="th-TH" sz="1800" dirty="0" smtClean="0">
                <a:cs typeface="+mj-cs"/>
              </a:rPr>
              <a:t>กรอก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cs typeface="+mj-cs"/>
              </a:rPr>
              <a:t>กดปุ่ม </a:t>
            </a:r>
            <a:r>
              <a:rPr lang="en-US" sz="1800" dirty="0" smtClean="0">
                <a:cs typeface="+mj-cs"/>
              </a:rPr>
              <a:t>Add </a:t>
            </a:r>
            <a:r>
              <a:rPr lang="th-TH" sz="1800" dirty="0" smtClean="0">
                <a:cs typeface="+mj-cs"/>
              </a:rPr>
              <a:t>เพื่อทำการยืนยัน</a:t>
            </a:r>
            <a:endParaRPr lang="en-US" sz="1800" dirty="0">
              <a:cs typeface="+mj-cs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254677" y="4586456"/>
            <a:ext cx="2934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cs typeface="+mj-cs"/>
              </a:rPr>
              <a:t>ขั้นตอนที่ </a:t>
            </a:r>
            <a:r>
              <a:rPr lang="th-TH" sz="1800" b="1" u="sng" dirty="0">
                <a:cs typeface="+mj-cs"/>
              </a:rPr>
              <a:t>5</a:t>
            </a:r>
            <a:endParaRPr lang="th-TH" sz="1800" b="1" u="sng" dirty="0" smtClean="0">
              <a:cs typeface="+mj-cs"/>
            </a:endParaRPr>
          </a:p>
          <a:p>
            <a:pPr marL="285750" indent="-285750">
              <a:buFontTx/>
              <a:buChar char="-"/>
            </a:pPr>
            <a:r>
              <a:rPr lang="th-TH" sz="1800" dirty="0" smtClean="0">
                <a:cs typeface="+mj-cs"/>
              </a:rPr>
              <a:t>ใส่จำนวนเงินที่รับชำระ 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cs typeface="+mj-cs"/>
              </a:rPr>
              <a:t>กด ปุ่ม ชำระเงิน</a:t>
            </a:r>
          </a:p>
          <a:p>
            <a:endParaRPr lang="en-US" sz="1800" dirty="0">
              <a:cs typeface="+mj-cs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238174" y="4437112"/>
            <a:ext cx="3113425" cy="1222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6674" r="4126" b="5986"/>
          <a:stretch/>
        </p:blipFill>
        <p:spPr>
          <a:xfrm>
            <a:off x="1040160" y="1340768"/>
            <a:ext cx="3099792" cy="2346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1660743" y="2822756"/>
            <a:ext cx="1903144" cy="3655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27783" y="3321296"/>
            <a:ext cx="799172" cy="3655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60" y="3795113"/>
            <a:ext cx="3099792" cy="2628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ตัวเชื่อมต่อตรง 7"/>
          <p:cNvCxnSpPr>
            <a:stCxn id="14" idx="3"/>
          </p:cNvCxnSpPr>
          <p:nvPr/>
        </p:nvCxnSpPr>
        <p:spPr>
          <a:xfrm>
            <a:off x="3563887" y="3005534"/>
            <a:ext cx="16561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สี่เหลี่ยมผืนผ้า 18"/>
          <p:cNvSpPr/>
          <p:nvPr/>
        </p:nvSpPr>
        <p:spPr>
          <a:xfrm>
            <a:off x="1660742" y="4357300"/>
            <a:ext cx="2407201" cy="20240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1191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688" y="26355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2.</a:t>
            </a:r>
            <a:r>
              <a:rPr lang="th-TH" sz="36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วิธีการชำระเงินด้วยบัตรเครดิต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u="sng" dirty="0"/>
          </a:p>
        </p:txBody>
      </p:sp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708"/>
            <a:ext cx="1316907" cy="788020"/>
          </a:xfrm>
          <a:prstGeom prst="rect">
            <a:avLst/>
          </a:prstGeom>
        </p:spPr>
      </p:pic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75" y="1581262"/>
            <a:ext cx="2675308" cy="2639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สี่เหลี่ยมผืนผ้า 15"/>
          <p:cNvSpPr/>
          <p:nvPr/>
        </p:nvSpPr>
        <p:spPr>
          <a:xfrm flipV="1">
            <a:off x="2348911" y="3889419"/>
            <a:ext cx="723482" cy="2494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157223" y="1818189"/>
            <a:ext cx="2727145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229231" y="1875096"/>
            <a:ext cx="26148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u="sng" dirty="0">
                <a:cs typeface="+mj-cs"/>
              </a:rPr>
              <a:t>ขั้นตอนที่ </a:t>
            </a:r>
            <a:r>
              <a:rPr lang="th-TH" sz="1800" b="1" u="sng" dirty="0" smtClean="0">
                <a:cs typeface="+mj-cs"/>
              </a:rPr>
              <a:t>6</a:t>
            </a:r>
            <a:endParaRPr lang="th-TH" sz="1800" b="1" u="sng" dirty="0">
              <a:cs typeface="+mj-cs"/>
            </a:endParaRPr>
          </a:p>
          <a:p>
            <a:r>
              <a:rPr lang="th-TH" sz="1800" dirty="0" smtClean="0">
                <a:cs typeface="+mj-cs"/>
              </a:rPr>
              <a:t>- ระบบขึ้นแจ้งยืนยันการชำระเงิน แสดง</a:t>
            </a:r>
          </a:p>
          <a:p>
            <a:r>
              <a:rPr lang="th-TH" sz="1800" dirty="0" smtClean="0">
                <a:cs typeface="+mj-cs"/>
              </a:rPr>
              <a:t>ยอดรวม ยอดชำระ และเงินทอน</a:t>
            </a:r>
          </a:p>
          <a:p>
            <a:r>
              <a:rPr lang="th-TH" sz="1800" dirty="0" smtClean="0">
                <a:cs typeface="+mj-cs"/>
              </a:rPr>
              <a:t>- กด ยืนยัน/ตกลง เมื่อต้องการยืนยัน</a:t>
            </a:r>
          </a:p>
          <a:p>
            <a:r>
              <a:rPr lang="th-TH" sz="1800" dirty="0" smtClean="0">
                <a:cs typeface="+mj-cs"/>
              </a:rPr>
              <a:t>การชำระเงิน</a:t>
            </a:r>
          </a:p>
          <a:p>
            <a:r>
              <a:rPr lang="th-TH" sz="1800" dirty="0" smtClean="0">
                <a:cs typeface="+mj-cs"/>
              </a:rPr>
              <a:t>- กด กลับ เพื่อ แก้ไขรายการสินค้าหรือ</a:t>
            </a:r>
          </a:p>
          <a:p>
            <a:r>
              <a:rPr lang="th-TH" sz="1800" dirty="0" smtClean="0">
                <a:cs typeface="+mj-cs"/>
              </a:rPr>
              <a:t>ยอดการชำระ</a:t>
            </a:r>
            <a:endParaRPr lang="th-TH" sz="1800" dirty="0">
              <a:cs typeface="+mj-cs"/>
            </a:endParaRPr>
          </a:p>
        </p:txBody>
      </p:sp>
      <p:cxnSp>
        <p:nvCxnSpPr>
          <p:cNvPr id="7" name="ตัวเชื่อมต่อหักมุม 6"/>
          <p:cNvCxnSpPr>
            <a:endCxn id="19" idx="1"/>
          </p:cNvCxnSpPr>
          <p:nvPr/>
        </p:nvCxnSpPr>
        <p:spPr>
          <a:xfrm flipV="1">
            <a:off x="3072393" y="2862305"/>
            <a:ext cx="2084830" cy="115181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9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281</Words>
  <Application>Microsoft Office PowerPoint</Application>
  <PresentationFormat>นำเสนอทางหน้าจอ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ChocoNan</dc:creator>
  <cp:lastModifiedBy>ChocoNan</cp:lastModifiedBy>
  <cp:revision>60</cp:revision>
  <cp:lastPrinted>2017-03-01T05:49:31Z</cp:lastPrinted>
  <dcterms:created xsi:type="dcterms:W3CDTF">2017-02-21T02:56:15Z</dcterms:created>
  <dcterms:modified xsi:type="dcterms:W3CDTF">2017-03-09T04:39:12Z</dcterms:modified>
</cp:coreProperties>
</file>